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9" r:id="rId4"/>
    <p:sldId id="259" r:id="rId5"/>
    <p:sldId id="260" r:id="rId6"/>
    <p:sldId id="276" r:id="rId7"/>
    <p:sldId id="261" r:id="rId8"/>
    <p:sldId id="262" r:id="rId9"/>
    <p:sldId id="263" r:id="rId10"/>
    <p:sldId id="277" r:id="rId11"/>
    <p:sldId id="278" r:id="rId12"/>
    <p:sldId id="264" r:id="rId13"/>
    <p:sldId id="273" r:id="rId14"/>
    <p:sldId id="274" r:id="rId15"/>
    <p:sldId id="265" r:id="rId16"/>
    <p:sldId id="275" r:id="rId17"/>
    <p:sldId id="266" r:id="rId18"/>
    <p:sldId id="268" r:id="rId19"/>
    <p:sldId id="269" r:id="rId20"/>
    <p:sldId id="280" r:id="rId21"/>
    <p:sldId id="281" r:id="rId22"/>
    <p:sldId id="270" r:id="rId23"/>
    <p:sldId id="271" r:id="rId2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4B"/>
    <a:srgbClr val="BCFFBE"/>
    <a:srgbClr val="A3D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719"/>
  </p:normalViewPr>
  <p:slideViewPr>
    <p:cSldViewPr snapToGrid="0" snapToObjects="1">
      <p:cViewPr>
        <p:scale>
          <a:sx n="100" d="100"/>
          <a:sy n="100" d="100"/>
        </p:scale>
        <p:origin x="752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FAC19-985F-5747-90A2-96B7863CECFC}" type="datetimeFigureOut">
              <a:rPr kumimoji="1" lang="ja-JP" altLang="en-US" smtClean="0"/>
              <a:t>2017/11/9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133CD-9B40-6D49-8E94-CCA855AF52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39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7B6D1-AE1A-6346-8B19-D91F4E2EF2CA}" type="datetimeFigureOut">
              <a:rPr kumimoji="1" lang="ja-JP" altLang="en-US" smtClean="0"/>
              <a:t>2017/11/9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FC9A-2A2C-B941-A295-04B9017E87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46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D121-C8C2-1E44-8DB3-6C3B222E2ABD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7447-401D-C845-ABB3-31C2143B2542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F367-7575-4647-BF16-04A951D24574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4C55-9304-C245-BE68-3D4257488BFD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63AAF-067E-2C4A-85FE-B537396189A8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ECAE-54EF-634F-810B-AEB71E4F9B3D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E46-9139-254A-ABA9-192D48F26EAD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38FA-8C56-3842-BBD9-4B3EDE6D45F8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F1EFC-C93E-1147-9112-50C24FB659C9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3E3718F-1D9A-5A43-8221-2FD18F965739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0D124-B360-4940-A173-AA0935DD4272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flipV="1">
            <a:off x="0" y="6400313"/>
            <a:ext cx="12192001" cy="59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3018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CDB40D-161C-D745-B6FD-7348F5BD3875}" type="datetime1">
              <a:rPr lang="ja-JP" altLang="en-US" smtClean="0"/>
              <a:t>2017/11/9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/20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kumimoji="1"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卒業研究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</a:t>
            </a:r>
            <a:r>
              <a:rPr kumimoji="1" lang="en-US" altLang="ja-JP" dirty="0" smtClean="0"/>
              <a:t>randomized </a:t>
            </a:r>
            <a:r>
              <a:rPr kumimoji="1" lang="en-US" altLang="ja-JP" dirty="0" err="1" smtClean="0"/>
              <a:t>gBoost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ja-JP" altLang="en-US" dirty="0" smtClean="0"/>
              <a:t>Ｂ４　白川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24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星 8 18"/>
          <p:cNvSpPr/>
          <p:nvPr/>
        </p:nvSpPr>
        <p:spPr>
          <a:xfrm>
            <a:off x="9281783" y="5605239"/>
            <a:ext cx="1651000" cy="723102"/>
          </a:xfrm>
          <a:prstGeom prst="star8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均一乱数法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問題点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ja-JP" altLang="en-US" sz="2400" dirty="0" smtClean="0"/>
              <a:t>探索木が左寄りのため、等確率に確率を振ると同じサイズ</a:t>
            </a:r>
            <a:r>
              <a:rPr lang="ja-JP" altLang="en-US" sz="2400" dirty="0" smtClean="0"/>
              <a:t>の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ja-JP" altLang="en-US" sz="2400" dirty="0" smtClean="0"/>
              <a:t>部分グラフ</a:t>
            </a:r>
            <a:r>
              <a:rPr lang="ja-JP" altLang="en-US" sz="2400" dirty="0" smtClean="0"/>
              <a:t>の選択確率に差が生じうる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3250274"/>
            <a:ext cx="5184384" cy="264252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75680" y="57403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C00000"/>
                </a:solidFill>
              </a:rPr>
              <a:t>同型</a:t>
            </a:r>
            <a:endParaRPr kumimoji="1" lang="ja-JP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54864" y="575907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smtClean="0">
                <a:solidFill>
                  <a:srgbClr val="C00000"/>
                </a:solidFill>
              </a:rPr>
              <a:t>同型</a:t>
            </a:r>
            <a:endParaRPr kumimoji="1" lang="ja-JP" altLang="en-US" sz="2400">
              <a:solidFill>
                <a:srgbClr val="C00000"/>
              </a:solidFill>
            </a:endParaRPr>
          </a:p>
        </p:txBody>
      </p:sp>
      <p:sp>
        <p:nvSpPr>
          <p:cNvPr id="8" name="三角形 7"/>
          <p:cNvSpPr/>
          <p:nvPr/>
        </p:nvSpPr>
        <p:spPr>
          <a:xfrm>
            <a:off x="5295010" y="4676085"/>
            <a:ext cx="1444148" cy="1448740"/>
          </a:xfrm>
          <a:prstGeom prst="triangle">
            <a:avLst>
              <a:gd name="adj" fmla="val 9469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三角形 8"/>
          <p:cNvSpPr/>
          <p:nvPr/>
        </p:nvSpPr>
        <p:spPr>
          <a:xfrm>
            <a:off x="7334715" y="4676085"/>
            <a:ext cx="1438811" cy="1448740"/>
          </a:xfrm>
          <a:prstGeom prst="triangle">
            <a:avLst>
              <a:gd name="adj" fmla="val 505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30194" y="42056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 smtClean="0">
                <a:solidFill>
                  <a:srgbClr val="C00000"/>
                </a:solidFill>
              </a:rPr>
              <a:t>確率</a:t>
            </a:r>
            <a:endParaRPr kumimoji="1" lang="ja-JP" altLang="en-US" sz="2400" u="sng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7631934" y="3243619"/>
                <a:ext cx="4288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u="sng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en-US" altLang="ja-JP" sz="2400" b="0" u="sng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34" y="3243619"/>
                <a:ext cx="42889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644134" y="3262424"/>
                <a:ext cx="4288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u="sng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en-US" altLang="ja-JP" sz="2400" b="0" u="sng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134" y="3262424"/>
                <a:ext cx="42889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5088579" y="5641627"/>
                <a:ext cx="593432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kumimoji="1" lang="en-US" altLang="ja-JP" sz="2400" b="0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79" y="5641627"/>
                <a:ext cx="593432" cy="724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822487" y="5634994"/>
                <a:ext cx="428899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2400" b="0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87" y="5634994"/>
                <a:ext cx="428899" cy="7224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矢印 15"/>
          <p:cNvSpPr/>
          <p:nvPr/>
        </p:nvSpPr>
        <p:spPr>
          <a:xfrm>
            <a:off x="8204200" y="5816600"/>
            <a:ext cx="876300" cy="3082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488240" y="5740308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 smtClean="0">
                <a:solidFill>
                  <a:srgbClr val="C00000"/>
                </a:solidFill>
              </a:rPr>
              <a:t>8</a:t>
            </a:r>
            <a:r>
              <a:rPr kumimoji="1" lang="ja-JP" altLang="en-US" sz="2400" u="sng" dirty="0" smtClean="0">
                <a:solidFill>
                  <a:srgbClr val="C00000"/>
                </a:solidFill>
              </a:rPr>
              <a:t>倍の差</a:t>
            </a:r>
            <a:endParaRPr kumimoji="1" lang="ja-JP" altLang="en-US" sz="24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均一乱数法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改善</a:t>
            </a:r>
            <a:r>
              <a:rPr kumimoji="1" lang="ja-JP" altLang="en-US" sz="2400" dirty="0" smtClean="0"/>
              <a:t>策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								</a:t>
            </a:r>
            <a:r>
              <a:rPr kumimoji="1" lang="ja-JP" altLang="en-US" sz="2400" dirty="0" smtClean="0"/>
              <a:t>探索</a:t>
            </a:r>
            <a:r>
              <a:rPr kumimoji="1" lang="ja-JP" altLang="en-US" sz="2400" dirty="0" smtClean="0"/>
              <a:t>空間において同型判定をした際、辞書順最小のものでなければ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kumimoji="1" lang="ja-JP" altLang="en-US" sz="2400" dirty="0" smtClean="0"/>
              <a:t>エッジを最小のものにつなげる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				</a:t>
            </a:r>
            <a:r>
              <a:rPr kumimoji="1" lang="ja-JP" altLang="en-US" sz="2400" dirty="0" smtClean="0"/>
              <a:t>→　探索空間を</a:t>
            </a:r>
            <a:r>
              <a:rPr kumimoji="1" lang="ja-JP" altLang="en-US" sz="2400" dirty="0" smtClean="0">
                <a:solidFill>
                  <a:srgbClr val="C00000"/>
                </a:solidFill>
              </a:rPr>
              <a:t>ラティス状</a:t>
            </a:r>
            <a:r>
              <a:rPr kumimoji="1" lang="ja-JP" altLang="en-US" sz="2400" dirty="0" smtClean="0"/>
              <a:t>に変える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					</a:t>
            </a:r>
            <a:r>
              <a:rPr lang="ja-JP" altLang="en-US" sz="2400" dirty="0" smtClean="0"/>
              <a:t>→　同サイズの特徴の選択確率が同程度に</a:t>
            </a:r>
            <a:endParaRPr kumimoji="1" lang="en-US" altLang="ja-JP" sz="2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3556000"/>
            <a:ext cx="9474200" cy="33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角丸四角形 59"/>
          <p:cNvSpPr/>
          <p:nvPr/>
        </p:nvSpPr>
        <p:spPr>
          <a:xfrm>
            <a:off x="1257300" y="2590800"/>
            <a:ext cx="4025900" cy="34417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support </a:t>
            </a:r>
            <a:r>
              <a:rPr kumimoji="1" lang="ja-JP" altLang="en-US" dirty="0" smtClean="0"/>
              <a:t>を考慮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support : </a:t>
            </a:r>
            <a:r>
              <a:rPr kumimoji="1" lang="ja-JP" altLang="en-US" sz="2800" dirty="0" smtClean="0"/>
              <a:t>入力データのうち、その部分グラフを含むグラフの個数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7" name="図形グループ 26"/>
          <p:cNvGrpSpPr/>
          <p:nvPr/>
        </p:nvGrpSpPr>
        <p:grpSpPr>
          <a:xfrm>
            <a:off x="1879600" y="3670660"/>
            <a:ext cx="1320799" cy="342901"/>
            <a:chOff x="2844801" y="3390899"/>
            <a:chExt cx="1968499" cy="444501"/>
          </a:xfrm>
          <a:solidFill>
            <a:srgbClr val="BCFFBE"/>
          </a:solidFill>
        </p:grpSpPr>
        <p:sp>
          <p:nvSpPr>
            <p:cNvPr id="20" name="円/楕円 19"/>
            <p:cNvSpPr/>
            <p:nvPr/>
          </p:nvSpPr>
          <p:spPr>
            <a:xfrm>
              <a:off x="2844801" y="3390899"/>
              <a:ext cx="444500" cy="4445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3606800" y="3390900"/>
              <a:ext cx="444500" cy="4445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4368800" y="3390900"/>
              <a:ext cx="444500" cy="4445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5" name="直線コネクタ 24"/>
            <p:cNvCxnSpPr>
              <a:stCxn id="22" idx="2"/>
              <a:endCxn id="20" idx="6"/>
            </p:cNvCxnSpPr>
            <p:nvPr/>
          </p:nvCxnSpPr>
          <p:spPr>
            <a:xfrm flipH="1">
              <a:off x="3289300" y="3613150"/>
              <a:ext cx="317500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H="1">
              <a:off x="4051300" y="3613150"/>
              <a:ext cx="317500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図形グループ 54"/>
          <p:cNvGrpSpPr/>
          <p:nvPr/>
        </p:nvGrpSpPr>
        <p:grpSpPr>
          <a:xfrm>
            <a:off x="1879600" y="4552020"/>
            <a:ext cx="1320798" cy="1097974"/>
            <a:chOff x="1879600" y="4552020"/>
            <a:chExt cx="1320798" cy="1097974"/>
          </a:xfrm>
          <a:solidFill>
            <a:schemeClr val="bg2"/>
          </a:solidFill>
        </p:grpSpPr>
        <p:sp>
          <p:nvSpPr>
            <p:cNvPr id="41" name="円/楕円 40"/>
            <p:cNvSpPr/>
            <p:nvPr/>
          </p:nvSpPr>
          <p:spPr>
            <a:xfrm>
              <a:off x="2390876" y="4552020"/>
              <a:ext cx="298245" cy="342900"/>
            </a:xfrm>
            <a:prstGeom prst="ellipse">
              <a:avLst/>
            </a:prstGeom>
            <a:solidFill>
              <a:srgbClr val="BCFFB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879600" y="5307094"/>
              <a:ext cx="298245" cy="3429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2902153" y="5307094"/>
              <a:ext cx="298245" cy="342900"/>
            </a:xfrm>
            <a:prstGeom prst="ellipse">
              <a:avLst/>
            </a:prstGeom>
            <a:solidFill>
              <a:srgbClr val="FF6C4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45" name="直線コネクタ 44"/>
            <p:cNvCxnSpPr>
              <a:stCxn id="41" idx="3"/>
              <a:endCxn id="42" idx="7"/>
            </p:cNvCxnSpPr>
            <p:nvPr/>
          </p:nvCxnSpPr>
          <p:spPr>
            <a:xfrm flipH="1">
              <a:off x="2134168" y="4844703"/>
              <a:ext cx="300385" cy="512608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>
              <a:off x="2672479" y="4843614"/>
              <a:ext cx="300386" cy="512608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>
              <a:stCxn id="43" idx="2"/>
              <a:endCxn id="42" idx="6"/>
            </p:cNvCxnSpPr>
            <p:nvPr/>
          </p:nvCxnSpPr>
          <p:spPr>
            <a:xfrm flipH="1">
              <a:off x="2177845" y="5478544"/>
              <a:ext cx="724308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図形グループ 57"/>
          <p:cNvGrpSpPr/>
          <p:nvPr/>
        </p:nvGrpSpPr>
        <p:grpSpPr>
          <a:xfrm>
            <a:off x="1879600" y="2823601"/>
            <a:ext cx="1832077" cy="342900"/>
            <a:chOff x="1879600" y="2823601"/>
            <a:chExt cx="1832077" cy="342900"/>
          </a:xfrm>
          <a:solidFill>
            <a:schemeClr val="bg2"/>
          </a:solidFill>
        </p:grpSpPr>
        <p:sp>
          <p:nvSpPr>
            <p:cNvPr id="29" name="円/楕円 28"/>
            <p:cNvSpPr/>
            <p:nvPr/>
          </p:nvSpPr>
          <p:spPr>
            <a:xfrm>
              <a:off x="1879600" y="2823601"/>
              <a:ext cx="298245" cy="342900"/>
            </a:xfrm>
            <a:prstGeom prst="ellipse">
              <a:avLst/>
            </a:prstGeom>
            <a:solidFill>
              <a:srgbClr val="BCFFB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2390877" y="2823601"/>
              <a:ext cx="298245" cy="3429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2902155" y="2823601"/>
              <a:ext cx="298245" cy="342900"/>
            </a:xfrm>
            <a:prstGeom prst="ellipse">
              <a:avLst/>
            </a:prstGeom>
            <a:solidFill>
              <a:srgbClr val="FF6C4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/>
          </p:nvCxnSpPr>
          <p:spPr>
            <a:xfrm flipH="1">
              <a:off x="2177845" y="2995051"/>
              <a:ext cx="213032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H="1">
              <a:off x="2689123" y="2995051"/>
              <a:ext cx="213032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円/楕円 55"/>
            <p:cNvSpPr/>
            <p:nvPr/>
          </p:nvSpPr>
          <p:spPr>
            <a:xfrm>
              <a:off x="3413432" y="2823601"/>
              <a:ext cx="298245" cy="342900"/>
            </a:xfrm>
            <a:prstGeom prst="ellipse">
              <a:avLst/>
            </a:prstGeom>
            <a:solidFill>
              <a:srgbClr val="BCFFB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57" name="直線コネクタ 56"/>
            <p:cNvCxnSpPr/>
            <p:nvPr/>
          </p:nvCxnSpPr>
          <p:spPr>
            <a:xfrm flipH="1">
              <a:off x="3200400" y="2995051"/>
              <a:ext cx="213032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テキスト ボックス 58"/>
          <p:cNvSpPr txBox="1"/>
          <p:nvPr/>
        </p:nvSpPr>
        <p:spPr>
          <a:xfrm>
            <a:off x="5757172" y="2797169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u="sng" dirty="0" smtClean="0"/>
              <a:t>support</a:t>
            </a:r>
            <a:endParaRPr kumimoji="1" lang="ja-JP" altLang="en-US" sz="2000" u="sng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783289" y="5249884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 dirty="0" smtClean="0"/>
              <a:t>入力データ</a:t>
            </a:r>
            <a:endParaRPr kumimoji="1" lang="ja-JP" altLang="en-US" sz="2000" u="sng" dirty="0"/>
          </a:p>
        </p:txBody>
      </p:sp>
      <p:grpSp>
        <p:nvGrpSpPr>
          <p:cNvPr id="64" name="図形グループ 63"/>
          <p:cNvGrpSpPr/>
          <p:nvPr/>
        </p:nvGrpSpPr>
        <p:grpSpPr>
          <a:xfrm>
            <a:off x="6337709" y="3499210"/>
            <a:ext cx="809522" cy="342900"/>
            <a:chOff x="1879600" y="2823601"/>
            <a:chExt cx="809522" cy="342900"/>
          </a:xfrm>
          <a:solidFill>
            <a:schemeClr val="bg2"/>
          </a:solidFill>
        </p:grpSpPr>
        <p:sp>
          <p:nvSpPr>
            <p:cNvPr id="65" name="円/楕円 64"/>
            <p:cNvSpPr/>
            <p:nvPr/>
          </p:nvSpPr>
          <p:spPr>
            <a:xfrm>
              <a:off x="1879600" y="2823601"/>
              <a:ext cx="298245" cy="342900"/>
            </a:xfrm>
            <a:prstGeom prst="ellipse">
              <a:avLst/>
            </a:prstGeom>
            <a:solidFill>
              <a:srgbClr val="BCFFB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円/楕円 65"/>
            <p:cNvSpPr/>
            <p:nvPr/>
          </p:nvSpPr>
          <p:spPr>
            <a:xfrm>
              <a:off x="2390877" y="2823601"/>
              <a:ext cx="298245" cy="3429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8" name="直線コネクタ 67"/>
            <p:cNvCxnSpPr/>
            <p:nvPr/>
          </p:nvCxnSpPr>
          <p:spPr>
            <a:xfrm flipH="1">
              <a:off x="2177845" y="2995051"/>
              <a:ext cx="213032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図形グループ 71"/>
          <p:cNvGrpSpPr/>
          <p:nvPr/>
        </p:nvGrpSpPr>
        <p:grpSpPr>
          <a:xfrm>
            <a:off x="8172531" y="3499210"/>
            <a:ext cx="809522" cy="342900"/>
            <a:chOff x="1879600" y="2823601"/>
            <a:chExt cx="809522" cy="342900"/>
          </a:xfrm>
          <a:solidFill>
            <a:schemeClr val="bg2"/>
          </a:solidFill>
        </p:grpSpPr>
        <p:sp>
          <p:nvSpPr>
            <p:cNvPr id="73" name="円/楕円 72"/>
            <p:cNvSpPr/>
            <p:nvPr/>
          </p:nvSpPr>
          <p:spPr>
            <a:xfrm>
              <a:off x="1879600" y="2823601"/>
              <a:ext cx="298245" cy="342900"/>
            </a:xfrm>
            <a:prstGeom prst="ellipse">
              <a:avLst/>
            </a:prstGeom>
            <a:solidFill>
              <a:srgbClr val="BCFFBE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2390877" y="2823601"/>
              <a:ext cx="298245" cy="342900"/>
            </a:xfrm>
            <a:prstGeom prst="ellipse">
              <a:avLst/>
            </a:prstGeom>
            <a:solidFill>
              <a:srgbClr val="FF6C4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75" name="直線コネクタ 74"/>
            <p:cNvCxnSpPr/>
            <p:nvPr/>
          </p:nvCxnSpPr>
          <p:spPr>
            <a:xfrm flipH="1">
              <a:off x="2177845" y="2995051"/>
              <a:ext cx="213032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図形グループ 75"/>
          <p:cNvGrpSpPr/>
          <p:nvPr/>
        </p:nvGrpSpPr>
        <p:grpSpPr>
          <a:xfrm>
            <a:off x="10007353" y="3499210"/>
            <a:ext cx="809522" cy="342900"/>
            <a:chOff x="1879600" y="2823601"/>
            <a:chExt cx="809522" cy="342900"/>
          </a:xfrm>
          <a:solidFill>
            <a:schemeClr val="bg2"/>
          </a:solidFill>
        </p:grpSpPr>
        <p:sp>
          <p:nvSpPr>
            <p:cNvPr id="77" name="円/楕円 76"/>
            <p:cNvSpPr/>
            <p:nvPr/>
          </p:nvSpPr>
          <p:spPr>
            <a:xfrm>
              <a:off x="1879600" y="2823601"/>
              <a:ext cx="298245" cy="3429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2390877" y="2823601"/>
              <a:ext cx="298245" cy="3429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</a:t>
              </a:r>
              <a:endPara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2177845" y="2995051"/>
              <a:ext cx="213032" cy="0"/>
            </a:xfrm>
            <a:prstGeom prst="lin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テキスト ボックス 79"/>
          <p:cNvSpPr txBox="1"/>
          <p:nvPr/>
        </p:nvSpPr>
        <p:spPr>
          <a:xfrm>
            <a:off x="6618153" y="4264451"/>
            <a:ext cx="461665" cy="407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smtClean="0"/>
              <a:t>＝</a:t>
            </a:r>
            <a:endParaRPr kumimoji="1" lang="ja-JP" altLang="en-US" sz="280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0287797" y="4263281"/>
            <a:ext cx="461665" cy="407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smtClean="0"/>
              <a:t>＝</a:t>
            </a:r>
            <a:endParaRPr kumimoji="1" lang="ja-JP" altLang="en-US" sz="280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8470776" y="4263281"/>
            <a:ext cx="461665" cy="407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smtClean="0"/>
              <a:t>＝</a:t>
            </a:r>
            <a:endParaRPr kumimoji="1" lang="ja-JP" altLang="en-US" sz="280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6618153" y="4972366"/>
            <a:ext cx="88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/>
              <a:t>3</a:t>
            </a:r>
            <a:endParaRPr kumimoji="1" lang="ja-JP" altLang="en-US" sz="28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470776" y="4972366"/>
            <a:ext cx="88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/>
              <a:t>2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260971" y="4972366"/>
            <a:ext cx="88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32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support </a:t>
            </a:r>
            <a:r>
              <a:rPr lang="ja-JP" altLang="en-US" dirty="0"/>
              <a:t>を考慮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/>
              <a:t>サポートに応じて下る確率を割り振る</a:t>
            </a:r>
            <a:endParaRPr kumimoji="1"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/>
              <a:t>以降</a:t>
            </a:r>
            <a:r>
              <a:rPr lang="ja-JP" altLang="en-US" dirty="0" smtClean="0"/>
              <a:t>、</a:t>
            </a:r>
            <a:r>
              <a:rPr lang="ja-JP" altLang="en-US" dirty="0" smtClean="0"/>
              <a:t>均一乱数</a:t>
            </a:r>
            <a:r>
              <a:rPr lang="ja-JP" altLang="en-US" dirty="0" smtClean="0"/>
              <a:t>と</a:t>
            </a:r>
            <a:r>
              <a:rPr lang="ja-JP" altLang="en-US" dirty="0" smtClean="0"/>
              <a:t>同じ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1226806" y="3484055"/>
            <a:ext cx="4221490" cy="1821228"/>
            <a:chOff x="1011493" y="3650492"/>
            <a:chExt cx="4221490" cy="1821228"/>
          </a:xfrm>
        </p:grpSpPr>
        <p:grpSp>
          <p:nvGrpSpPr>
            <p:cNvPr id="6" name="図形グループ 5"/>
            <p:cNvGrpSpPr/>
            <p:nvPr/>
          </p:nvGrpSpPr>
          <p:grpSpPr>
            <a:xfrm>
              <a:off x="1197627" y="3650492"/>
              <a:ext cx="4035356" cy="1821228"/>
              <a:chOff x="2804359" y="3454549"/>
              <a:chExt cx="5110651" cy="2200786"/>
            </a:xfrm>
          </p:grpSpPr>
          <p:sp>
            <p:nvSpPr>
              <p:cNvPr id="8" name="円/楕円 7"/>
              <p:cNvSpPr/>
              <p:nvPr/>
            </p:nvSpPr>
            <p:spPr>
              <a:xfrm>
                <a:off x="5464629" y="3454549"/>
                <a:ext cx="570411" cy="568811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/楕円 8"/>
              <p:cNvSpPr/>
              <p:nvPr/>
            </p:nvSpPr>
            <p:spPr>
              <a:xfrm>
                <a:off x="4942114" y="4492319"/>
                <a:ext cx="570411" cy="568811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３</a:t>
                </a:r>
                <a:endParaRPr kumimoji="1" lang="ja-JP" altLang="en-US" dirty="0"/>
              </a:p>
            </p:txBody>
          </p:sp>
          <p:sp>
            <p:nvSpPr>
              <p:cNvPr id="10" name="円/楕円 9"/>
              <p:cNvSpPr/>
              <p:nvPr/>
            </p:nvSpPr>
            <p:spPr>
              <a:xfrm>
                <a:off x="3799114" y="4492319"/>
                <a:ext cx="570411" cy="568811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１</a:t>
                </a:r>
                <a:endParaRPr kumimoji="1" lang="ja-JP" altLang="en-US" dirty="0"/>
              </a:p>
            </p:txBody>
          </p:sp>
          <p:sp>
            <p:nvSpPr>
              <p:cNvPr id="11" name="円/楕円 10"/>
              <p:cNvSpPr/>
              <p:nvPr/>
            </p:nvSpPr>
            <p:spPr>
              <a:xfrm>
                <a:off x="6085114" y="4492320"/>
                <a:ext cx="570411" cy="568811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５</a:t>
                </a:r>
                <a:endParaRPr kumimoji="1" lang="ja-JP" altLang="en-US" dirty="0"/>
              </a:p>
            </p:txBody>
          </p:sp>
          <p:sp>
            <p:nvSpPr>
              <p:cNvPr id="12" name="円/楕円 11"/>
              <p:cNvSpPr/>
              <p:nvPr/>
            </p:nvSpPr>
            <p:spPr>
              <a:xfrm>
                <a:off x="7228114" y="4492319"/>
                <a:ext cx="570411" cy="568811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２</a:t>
                </a:r>
                <a:endParaRPr kumimoji="1" lang="ja-JP" altLang="en-US" dirty="0"/>
              </a:p>
            </p:txBody>
          </p:sp>
          <p:cxnSp>
            <p:nvCxnSpPr>
              <p:cNvPr id="13" name="直線コネクタ 12"/>
              <p:cNvCxnSpPr>
                <a:stCxn id="11" idx="3"/>
                <a:endCxn id="13" idx="7"/>
              </p:cNvCxnSpPr>
              <p:nvPr/>
            </p:nvCxnSpPr>
            <p:spPr>
              <a:xfrm flipH="1">
                <a:off x="4285990" y="3940060"/>
                <a:ext cx="1262174" cy="6355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>
                <a:stCxn id="11" idx="4"/>
                <a:endCxn id="12" idx="0"/>
              </p:cNvCxnSpPr>
              <p:nvPr/>
            </p:nvCxnSpPr>
            <p:spPr>
              <a:xfrm flipH="1">
                <a:off x="5227320" y="4023360"/>
                <a:ext cx="522515" cy="46895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>
                <a:stCxn id="11" idx="4"/>
                <a:endCxn id="14" idx="0"/>
              </p:cNvCxnSpPr>
              <p:nvPr/>
            </p:nvCxnSpPr>
            <p:spPr>
              <a:xfrm>
                <a:off x="5749835" y="4023360"/>
                <a:ext cx="620485" cy="468960"/>
              </a:xfrm>
              <a:prstGeom prst="line">
                <a:avLst/>
              </a:prstGeom>
              <a:ln w="635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>
                <a:stCxn id="11" idx="5"/>
                <a:endCxn id="15" idx="1"/>
              </p:cNvCxnSpPr>
              <p:nvPr/>
            </p:nvCxnSpPr>
            <p:spPr>
              <a:xfrm>
                <a:off x="5951505" y="3940060"/>
                <a:ext cx="1360144" cy="635559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/>
              <p:cNvSpPr txBox="1"/>
              <p:nvPr/>
            </p:nvSpPr>
            <p:spPr>
              <a:xfrm>
                <a:off x="2804359" y="519232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u="sng" dirty="0" smtClean="0"/>
                  <a:t>確率</a:t>
                </a:r>
                <a:endParaRPr kumimoji="1" lang="ja-JP" altLang="en-US" u="sng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3771740" y="5209031"/>
                <a:ext cx="603361" cy="446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0.</a:t>
                </a:r>
                <a:r>
                  <a:rPr kumimoji="1" lang="en-US" altLang="ja-JP" dirty="0"/>
                  <a:t>1</a:t>
                </a:r>
                <a:endParaRPr kumimoji="1" lang="ja-JP" altLang="en-US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6152606" y="5209031"/>
                <a:ext cx="603361" cy="446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0.</a:t>
                </a:r>
                <a:r>
                  <a:rPr kumimoji="1" lang="en-US" altLang="ja-JP" dirty="0"/>
                  <a:t>5</a:t>
                </a:r>
                <a:endParaRPr kumimoji="1" lang="ja-JP" altLang="en-US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4917077" y="5209031"/>
                <a:ext cx="603361" cy="446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0.</a:t>
                </a:r>
                <a:r>
                  <a:rPr kumimoji="1" lang="en-US" altLang="ja-JP" dirty="0"/>
                  <a:t>3</a:t>
                </a:r>
                <a:endParaRPr kumimoji="1" lang="ja-JP" altLang="en-US" dirty="0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7311649" y="5205390"/>
                <a:ext cx="603361" cy="446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0.2</a:t>
                </a:r>
                <a:endParaRPr kumimoji="1" lang="ja-JP" altLang="en-US" dirty="0"/>
              </a:p>
            </p:txBody>
          </p:sp>
        </p:grpSp>
        <p:sp>
          <p:nvSpPr>
            <p:cNvPr id="7" name="テキスト ボックス 6"/>
            <p:cNvSpPr txBox="1"/>
            <p:nvPr/>
          </p:nvSpPr>
          <p:spPr>
            <a:xfrm>
              <a:off x="1011493" y="4591696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u="sng" dirty="0" smtClean="0"/>
                <a:t>support</a:t>
              </a:r>
              <a:endParaRPr kumimoji="1" lang="ja-JP" altLang="en-US" u="sng" dirty="0"/>
            </a:p>
          </p:txBody>
        </p:sp>
      </p:grpSp>
      <p:pic>
        <p:nvPicPr>
          <p:cNvPr id="49" name="図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32" y="3297419"/>
            <a:ext cx="4160190" cy="22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support </a:t>
            </a:r>
            <a:r>
              <a:rPr lang="ja-JP" altLang="en-US" dirty="0"/>
              <a:t>を考慮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support</a:t>
            </a:r>
            <a:r>
              <a:rPr kumimoji="1" lang="ja-JP" altLang="en-US" dirty="0" smtClean="0"/>
              <a:t>を考慮する理由</a:t>
            </a:r>
            <a:endParaRPr kumimoji="1"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altLang="ja-JP" dirty="0" smtClean="0"/>
              <a:t>support</a:t>
            </a:r>
            <a:r>
              <a:rPr lang="ja-JP" altLang="en-US" dirty="0" smtClean="0"/>
              <a:t>の大きいノードの方が子孫の広がりが大きい　→　広がりの大きい方を多く探索したい</a:t>
            </a:r>
            <a:endParaRPr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lang="en-US" altLang="ja-JP" dirty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altLang="ja-JP" dirty="0" smtClean="0"/>
              <a:t>support</a:t>
            </a:r>
            <a:r>
              <a:rPr lang="ja-JP" altLang="en-US" dirty="0" smtClean="0"/>
              <a:t>の大きい特徴でモデルを構築した方が、実際　の分類に効きやすいのでは？</a:t>
            </a:r>
            <a:endParaRPr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kumimoji="1" lang="en-US" altLang="ja-JP" dirty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bound </a:t>
            </a:r>
            <a:r>
              <a:rPr kumimoji="1" lang="ja-JP" altLang="en-US" dirty="0" smtClean="0"/>
              <a:t>を考慮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bound : </a:t>
            </a:r>
            <a:r>
              <a:rPr kumimoji="1" lang="ja-JP" altLang="en-US" sz="2800" dirty="0" smtClean="0"/>
              <a:t>その部分グラフより下層で得られる評価値</a:t>
            </a:r>
            <a:r>
              <a:rPr kumimoji="1" lang="en-US" altLang="ja-JP" sz="2800" dirty="0" smtClean="0"/>
              <a:t>(gain)</a:t>
            </a:r>
            <a:r>
              <a:rPr kumimoji="1" lang="ja-JP" altLang="en-US" sz="2800" dirty="0" smtClean="0"/>
              <a:t>の上限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0" name="図形グループ 49"/>
          <p:cNvGrpSpPr/>
          <p:nvPr/>
        </p:nvGrpSpPr>
        <p:grpSpPr>
          <a:xfrm>
            <a:off x="1384215" y="2824991"/>
            <a:ext cx="5270585" cy="3156709"/>
            <a:chOff x="2476415" y="2469391"/>
            <a:chExt cx="6424013" cy="3680700"/>
          </a:xfrm>
        </p:grpSpPr>
        <p:sp>
          <p:nvSpPr>
            <p:cNvPr id="6" name="円/楕円 5"/>
            <p:cNvSpPr/>
            <p:nvPr/>
          </p:nvSpPr>
          <p:spPr>
            <a:xfrm>
              <a:off x="5457168" y="2469391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4513108" y="3324549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2870339" y="3324549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6284609" y="3336261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056110" y="3336261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11" name="直線コネクタ 10"/>
            <p:cNvCxnSpPr>
              <a:stCxn id="8" idx="7"/>
              <a:endCxn id="6" idx="2"/>
            </p:cNvCxnSpPr>
            <p:nvPr/>
          </p:nvCxnSpPr>
          <p:spPr>
            <a:xfrm flipV="1">
              <a:off x="3254775" y="2704747"/>
              <a:ext cx="2202393" cy="68873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>
              <a:stCxn id="7" idx="7"/>
              <a:endCxn id="6" idx="3"/>
            </p:cNvCxnSpPr>
            <p:nvPr/>
          </p:nvCxnSpPr>
          <p:spPr>
            <a:xfrm flipV="1">
              <a:off x="4897544" y="2871168"/>
              <a:ext cx="625583" cy="52231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三角形 23"/>
            <p:cNvSpPr/>
            <p:nvPr/>
          </p:nvSpPr>
          <p:spPr>
            <a:xfrm>
              <a:off x="4119184" y="3996658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2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2000" dirty="0" smtClean="0">
                  <a:solidFill>
                    <a:schemeClr val="tx1"/>
                  </a:solidFill>
                </a:rPr>
                <a:t>0.3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コネクタ 39"/>
            <p:cNvCxnSpPr>
              <a:stCxn id="9" idx="1"/>
              <a:endCxn id="6" idx="5"/>
            </p:cNvCxnSpPr>
            <p:nvPr/>
          </p:nvCxnSpPr>
          <p:spPr>
            <a:xfrm flipH="1" flipV="1">
              <a:off x="5841604" y="2871168"/>
              <a:ext cx="508964" cy="534027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>
              <a:stCxn id="10" idx="1"/>
              <a:endCxn id="6" idx="6"/>
            </p:cNvCxnSpPr>
            <p:nvPr/>
          </p:nvCxnSpPr>
          <p:spPr>
            <a:xfrm flipH="1" flipV="1">
              <a:off x="5907563" y="2704747"/>
              <a:ext cx="2214506" cy="700448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三角形 46"/>
            <p:cNvSpPr/>
            <p:nvPr/>
          </p:nvSpPr>
          <p:spPr>
            <a:xfrm>
              <a:off x="2476415" y="3996658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20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2000" dirty="0" smtClean="0">
                  <a:solidFill>
                    <a:schemeClr val="tx1"/>
                  </a:solidFill>
                </a:rPr>
                <a:t>0.5</a:t>
              </a:r>
            </a:p>
          </p:txBody>
        </p:sp>
        <p:sp>
          <p:nvSpPr>
            <p:cNvPr id="48" name="三角形 47"/>
            <p:cNvSpPr/>
            <p:nvPr/>
          </p:nvSpPr>
          <p:spPr>
            <a:xfrm>
              <a:off x="5890685" y="3999167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2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2000" dirty="0" smtClean="0">
                  <a:solidFill>
                    <a:schemeClr val="tx1"/>
                  </a:solidFill>
                </a:rPr>
                <a:t>0.9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三角形 48"/>
            <p:cNvSpPr/>
            <p:nvPr/>
          </p:nvSpPr>
          <p:spPr>
            <a:xfrm>
              <a:off x="7662186" y="3996658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2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</a:rPr>
                <a:t>0</a:t>
              </a:r>
              <a:r>
                <a:rPr kumimoji="1" lang="en-US" altLang="ja-JP" sz="2000" dirty="0" smtClean="0">
                  <a:solidFill>
                    <a:schemeClr val="tx1"/>
                  </a:solidFill>
                </a:rPr>
                <a:t>.3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右矢印 50"/>
          <p:cNvSpPr/>
          <p:nvPr/>
        </p:nvSpPr>
        <p:spPr>
          <a:xfrm>
            <a:off x="7349746" y="3893387"/>
            <a:ext cx="939800" cy="48289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545742" y="3719334"/>
            <a:ext cx="3038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より見込みのある方を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多く探索したい</a:t>
            </a:r>
            <a:endParaRPr kumimoji="1" lang="ja-JP" altLang="en-US" sz="2400" dirty="0"/>
          </a:p>
        </p:txBody>
      </p:sp>
      <p:sp>
        <p:nvSpPr>
          <p:cNvPr id="53" name="円/楕円 52"/>
          <p:cNvSpPr/>
          <p:nvPr/>
        </p:nvSpPr>
        <p:spPr>
          <a:xfrm>
            <a:off x="4095366" y="3470161"/>
            <a:ext cx="1239614" cy="2931052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1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bound </a:t>
            </a:r>
            <a:r>
              <a:rPr lang="ja-JP" altLang="en-US" dirty="0"/>
              <a:t>を考慮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altLang="ja-JP" dirty="0" smtClean="0"/>
              <a:t>bound</a:t>
            </a:r>
            <a:r>
              <a:rPr kumimoji="1" lang="ja-JP" altLang="en-US" dirty="0" smtClean="0"/>
              <a:t>に応じて下る確率を割り振る</a:t>
            </a:r>
            <a:endParaRPr kumimoji="1"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/>
              <a:t>以降</a:t>
            </a:r>
            <a:r>
              <a:rPr lang="ja-JP" altLang="en-US" dirty="0"/>
              <a:t>、均一</a:t>
            </a:r>
            <a:r>
              <a:rPr lang="ja-JP" altLang="en-US" dirty="0" smtClean="0"/>
              <a:t>乱数と</a:t>
            </a:r>
            <a:r>
              <a:rPr lang="ja-JP" altLang="en-US" dirty="0" smtClean="0"/>
              <a:t>同じ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49" name="図形グループ 48"/>
          <p:cNvGrpSpPr/>
          <p:nvPr/>
        </p:nvGrpSpPr>
        <p:grpSpPr>
          <a:xfrm>
            <a:off x="965064" y="3062923"/>
            <a:ext cx="4993615" cy="2467592"/>
            <a:chOff x="2476415" y="2469391"/>
            <a:chExt cx="6424013" cy="3680700"/>
          </a:xfrm>
        </p:grpSpPr>
        <p:sp>
          <p:nvSpPr>
            <p:cNvPr id="50" name="円/楕円 49"/>
            <p:cNvSpPr/>
            <p:nvPr/>
          </p:nvSpPr>
          <p:spPr>
            <a:xfrm>
              <a:off x="5457168" y="2469391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4513108" y="3324549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2870339" y="3324549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6284609" y="3336261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8056110" y="3336261"/>
              <a:ext cx="450395" cy="4707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55" name="直線コネクタ 54"/>
            <p:cNvCxnSpPr>
              <a:stCxn id="55" idx="7"/>
              <a:endCxn id="53" idx="2"/>
            </p:cNvCxnSpPr>
            <p:nvPr/>
          </p:nvCxnSpPr>
          <p:spPr>
            <a:xfrm flipV="1">
              <a:off x="3254775" y="2704747"/>
              <a:ext cx="2202393" cy="68873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>
              <a:stCxn id="54" idx="7"/>
              <a:endCxn id="53" idx="3"/>
            </p:cNvCxnSpPr>
            <p:nvPr/>
          </p:nvCxnSpPr>
          <p:spPr>
            <a:xfrm flipV="1">
              <a:off x="4897544" y="2871168"/>
              <a:ext cx="625583" cy="52231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三角形 56"/>
            <p:cNvSpPr/>
            <p:nvPr/>
          </p:nvSpPr>
          <p:spPr>
            <a:xfrm>
              <a:off x="4119184" y="3996658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16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0.3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直線コネクタ 57"/>
            <p:cNvCxnSpPr>
              <a:stCxn id="56" idx="1"/>
              <a:endCxn id="53" idx="5"/>
            </p:cNvCxnSpPr>
            <p:nvPr/>
          </p:nvCxnSpPr>
          <p:spPr>
            <a:xfrm flipH="1" flipV="1">
              <a:off x="5841604" y="2871168"/>
              <a:ext cx="508964" cy="534027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>
              <a:stCxn id="57" idx="1"/>
              <a:endCxn id="53" idx="6"/>
            </p:cNvCxnSpPr>
            <p:nvPr/>
          </p:nvCxnSpPr>
          <p:spPr>
            <a:xfrm flipH="1" flipV="1">
              <a:off x="5907563" y="2704747"/>
              <a:ext cx="2214506" cy="700448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三角形 59"/>
            <p:cNvSpPr/>
            <p:nvPr/>
          </p:nvSpPr>
          <p:spPr>
            <a:xfrm>
              <a:off x="2476415" y="3996658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0.5</a:t>
              </a:r>
            </a:p>
          </p:txBody>
        </p:sp>
        <p:sp>
          <p:nvSpPr>
            <p:cNvPr id="61" name="三角形 60"/>
            <p:cNvSpPr/>
            <p:nvPr/>
          </p:nvSpPr>
          <p:spPr>
            <a:xfrm>
              <a:off x="5890685" y="3999167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16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0.9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2" name="三角形 61"/>
            <p:cNvSpPr/>
            <p:nvPr/>
          </p:nvSpPr>
          <p:spPr>
            <a:xfrm>
              <a:off x="7662186" y="3996658"/>
              <a:ext cx="1238242" cy="2150924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solidFill>
                    <a:schemeClr val="tx1"/>
                  </a:solidFill>
                </a:rPr>
                <a:t>上限</a:t>
              </a:r>
              <a:endParaRPr kumimoji="1" lang="en-US" altLang="ja-JP" sz="16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</a:rPr>
                <a:t>0</a:t>
              </a:r>
              <a:r>
                <a:rPr kumimoji="1" lang="en-US" altLang="ja-JP" sz="1600" dirty="0" smtClean="0">
                  <a:solidFill>
                    <a:schemeClr val="tx1"/>
                  </a:solidFill>
                </a:rPr>
                <a:t>.3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テキスト ボックス 62"/>
          <p:cNvSpPr txBox="1"/>
          <p:nvPr/>
        </p:nvSpPr>
        <p:spPr>
          <a:xfrm>
            <a:off x="160800" y="55976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 dirty="0" smtClean="0"/>
              <a:t>確率</a:t>
            </a:r>
            <a:endParaRPr kumimoji="1" lang="ja-JP" altLang="en-US" sz="2400" u="sng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2375821" y="560926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0.15</a:t>
            </a:r>
            <a:endParaRPr kumimoji="1" lang="ja-JP" altLang="en-US" sz="2400" b="1" u="sng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3746410" y="559764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0.45</a:t>
            </a:r>
            <a:endParaRPr kumimoji="1" lang="ja-JP" altLang="en-US" sz="24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5116999" y="559764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0.15</a:t>
            </a:r>
            <a:endParaRPr kumimoji="1" lang="ja-JP" altLang="en-US" sz="2400" dirty="0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57461" y="559656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0.25</a:t>
            </a:r>
            <a:endParaRPr kumimoji="1" lang="ja-JP" altLang="en-US" sz="2400" dirty="0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72" y="3304022"/>
            <a:ext cx="4160190" cy="22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実験（仮）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データ</a:t>
            </a:r>
            <a:endParaRPr kumimoji="1" lang="en-US" altLang="ja-JP" dirty="0" smtClean="0"/>
          </a:p>
          <a:p>
            <a:r>
              <a:rPr lang="en-US" altLang="ja-JP" dirty="0" err="1" smtClean="0"/>
              <a:t>cpdb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化合物の活性の有無に関するデータ</a:t>
            </a:r>
            <a:endParaRPr lang="en-US" altLang="ja-JP" dirty="0"/>
          </a:p>
          <a:p>
            <a:r>
              <a:rPr kumimoji="1" lang="ja-JP" altLang="en-US" dirty="0" smtClean="0"/>
              <a:t>　　　　グラフ数　６８４個</a:t>
            </a:r>
            <a:r>
              <a:rPr lang="ja-JP" altLang="en-US" dirty="0" smtClean="0"/>
              <a:t>（正例</a:t>
            </a:r>
            <a:r>
              <a:rPr lang="en-US" altLang="ja-JP" dirty="0" smtClean="0"/>
              <a:t>341, </a:t>
            </a:r>
            <a:r>
              <a:rPr lang="ja-JP" altLang="en-US" dirty="0" smtClean="0"/>
              <a:t>負例</a:t>
            </a:r>
            <a:r>
              <a:rPr lang="en-US" altLang="ja-JP" dirty="0" smtClean="0"/>
              <a:t>343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正答率</a:t>
            </a:r>
            <a:endParaRPr lang="en-US" altLang="ja-JP" dirty="0"/>
          </a:p>
          <a:p>
            <a:r>
              <a:rPr lang="en-US" altLang="ja-JP" dirty="0" smtClean="0"/>
              <a:t>10 cross-validation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精度</a:t>
            </a:r>
            <a:r>
              <a:rPr kumimoji="1" lang="ja-JP" altLang="en-US" dirty="0" smtClean="0"/>
              <a:t>比較（</a:t>
            </a:r>
            <a:r>
              <a:rPr kumimoji="1" lang="en-US" altLang="ja-JP" dirty="0" smtClean="0"/>
              <a:t>ACC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8" y="1846263"/>
            <a:ext cx="5734049" cy="4300537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36000" y="2975188"/>
            <a:ext cx="215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C00000"/>
                </a:solidFill>
              </a:rPr>
              <a:t>赤：均一乱数</a:t>
            </a:r>
            <a:endParaRPr kumimoji="1" lang="en-US" altLang="ja-JP" sz="2800" dirty="0" smtClean="0">
              <a:solidFill>
                <a:srgbClr val="C00000"/>
              </a:solidFill>
            </a:endParaRPr>
          </a:p>
          <a:p>
            <a:r>
              <a:rPr kumimoji="1" lang="ja-JP" altLang="en-US" sz="2800" dirty="0" smtClean="0">
                <a:solidFill>
                  <a:srgbClr val="00B050"/>
                </a:solidFill>
              </a:rPr>
              <a:t>緑：サポート</a:t>
            </a:r>
            <a:endParaRPr kumimoji="1" lang="en-US" altLang="ja-JP" sz="2800" dirty="0" smtClean="0">
              <a:solidFill>
                <a:srgbClr val="00B050"/>
              </a:solidFill>
            </a:endParaRPr>
          </a:p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青：バウンド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  <a:p>
            <a:r>
              <a:rPr kumimoji="1" lang="ja-JP" altLang="en-US" sz="2800" dirty="0" smtClean="0">
                <a:solidFill>
                  <a:srgbClr val="7030A0"/>
                </a:solidFill>
              </a:rPr>
              <a:t>紫：既存手法</a:t>
            </a:r>
            <a:endParaRPr kumimoji="1" lang="en-US" altLang="ja-JP" sz="2800" dirty="0" smtClean="0">
              <a:solidFill>
                <a:srgbClr val="7030A0"/>
              </a:solidFill>
            </a:endParaRPr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83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探索ノード数比較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8" y="1846263"/>
            <a:ext cx="5734049" cy="4300537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67500" y="1984588"/>
            <a:ext cx="481805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C00000"/>
                </a:solidFill>
              </a:rPr>
              <a:t>赤：均一乱数</a:t>
            </a:r>
            <a:endParaRPr kumimoji="1" lang="en-US" altLang="ja-JP" sz="2800" dirty="0" smtClean="0">
              <a:solidFill>
                <a:srgbClr val="C00000"/>
              </a:solidFill>
            </a:endParaRPr>
          </a:p>
          <a:p>
            <a:r>
              <a:rPr kumimoji="1" lang="ja-JP" altLang="en-US" sz="2800" dirty="0" smtClean="0">
                <a:solidFill>
                  <a:srgbClr val="00B050"/>
                </a:solidFill>
              </a:rPr>
              <a:t>緑：サポート</a:t>
            </a:r>
            <a:endParaRPr kumimoji="1" lang="en-US" altLang="ja-JP" sz="2800" dirty="0" smtClean="0">
              <a:solidFill>
                <a:srgbClr val="00B050"/>
              </a:solidFill>
            </a:endParaRPr>
          </a:p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青：バウンド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  <a:p>
            <a:r>
              <a:rPr kumimoji="1" lang="ja-JP" altLang="en-US" sz="2800" dirty="0" smtClean="0">
                <a:solidFill>
                  <a:srgbClr val="7030A0"/>
                </a:solidFill>
              </a:rPr>
              <a:t>紫：既存手法</a:t>
            </a:r>
            <a:endParaRPr kumimoji="1" lang="en-US" altLang="ja-JP" sz="2800" dirty="0" smtClean="0">
              <a:solidFill>
                <a:srgbClr val="7030A0"/>
              </a:solidFill>
            </a:endParaRPr>
          </a:p>
          <a:p>
            <a:endParaRPr kumimoji="1" lang="en-US" altLang="ja-JP" sz="2800" dirty="0" smtClean="0"/>
          </a:p>
          <a:p>
            <a:r>
              <a:rPr kumimoji="1" lang="ja-JP" altLang="en-US" sz="2400" dirty="0" smtClean="0"/>
              <a:t>ノードのカウントは、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（</a:t>
            </a:r>
            <a:r>
              <a:rPr kumimoji="1" lang="en-US" altLang="ja-JP" sz="2400" dirty="0" smtClean="0"/>
              <a:t>gain &amp; bound</a:t>
            </a:r>
            <a:r>
              <a:rPr kumimoji="1" lang="ja-JP" altLang="en-US" sz="2400" dirty="0" smtClean="0"/>
              <a:t>）を計算したノード数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各</a:t>
            </a:r>
            <a:r>
              <a:rPr kumimoji="1" lang="en-US" altLang="ja-JP" sz="2400" dirty="0" smtClean="0"/>
              <a:t>flow</a:t>
            </a:r>
            <a:r>
              <a:rPr kumimoji="1" lang="ja-JP" altLang="en-US" sz="2400" dirty="0" smtClean="0"/>
              <a:t>で同じところを探索した場合、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二重にカウント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831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ysClr val="windowText" lastClr="000000"/>
                </a:solidFill>
              </a:rPr>
              <a:t>問題定義</a:t>
            </a:r>
            <a:endParaRPr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endParaRPr lang="en-US" altLang="ja-JP" dirty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ja-JP" dirty="0" err="1" smtClean="0">
                <a:solidFill>
                  <a:sysClr val="windowText" lastClr="000000"/>
                </a:solidFill>
              </a:rPr>
              <a:t>gBoost</a:t>
            </a:r>
            <a:endParaRPr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gBoost</a:t>
            </a:r>
            <a:r>
              <a:rPr kumimoji="1" lang="en-US" altLang="ja-JP" dirty="0" smtClean="0">
                <a:solidFill>
                  <a:sysClr val="windowText" lastClr="000000"/>
                </a:solidFill>
              </a:rPr>
              <a:t> </a:t>
            </a:r>
            <a:r>
              <a:rPr kumimoji="1" lang="ja-JP" altLang="en-US" dirty="0" smtClean="0">
                <a:solidFill>
                  <a:sysClr val="windowText" lastClr="000000"/>
                </a:solidFill>
              </a:rPr>
              <a:t>の特徴</a:t>
            </a:r>
            <a:r>
              <a:rPr kumimoji="1" lang="ja-JP" altLang="en-US" dirty="0" smtClean="0">
                <a:solidFill>
                  <a:sysClr val="windowText" lastClr="000000"/>
                </a:solidFill>
              </a:rPr>
              <a:t>探索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endParaRPr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ysClr val="windowText" lastClr="000000"/>
                </a:solidFill>
              </a:rPr>
              <a:t>研究内容</a:t>
            </a:r>
            <a:endParaRPr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544068" lvl="1" indent="-34290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実験＆結果（仮）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探索ノード数比較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8" y="1846263"/>
            <a:ext cx="5734049" cy="4300537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training </a:t>
            </a:r>
            <a:r>
              <a:rPr lang="en-US" altLang="ja-JP" dirty="0" err="1" smtClean="0"/>
              <a:t>acc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038" y="1846263"/>
            <a:ext cx="5734049" cy="430053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今後の展望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kumimoji="1" lang="ja-JP" altLang="en-US" sz="2800" dirty="0" smtClean="0"/>
              <a:t>ランダムの精度が思いの外良い</a:t>
            </a:r>
            <a:endParaRPr kumimoji="1" lang="en-US" altLang="ja-JP" sz="2800" dirty="0" smtClean="0"/>
          </a:p>
          <a:p>
            <a:pPr lvl="1">
              <a:buClr>
                <a:schemeClr val="tx1"/>
              </a:buClr>
            </a:pPr>
            <a:endParaRPr kumimoji="1" lang="en-US" altLang="ja-JP" sz="2800" dirty="0" smtClean="0"/>
          </a:p>
          <a:p>
            <a:pPr lvl="1">
              <a:buClr>
                <a:schemeClr val="tx1"/>
              </a:buClr>
            </a:pPr>
            <a:r>
              <a:rPr lang="ja-JP" altLang="en-US" sz="2800" dirty="0" smtClean="0"/>
              <a:t>他データ（大きいデータなど）でバリエーションの有用性を示せれば</a:t>
            </a:r>
            <a:r>
              <a:rPr lang="en-US" altLang="ja-JP" sz="2800" dirty="0" smtClean="0"/>
              <a:t>…</a:t>
            </a:r>
          </a:p>
          <a:p>
            <a:pPr lvl="1">
              <a:buClr>
                <a:schemeClr val="tx1"/>
              </a:buClr>
            </a:pPr>
            <a:endParaRPr lang="en-US" altLang="ja-JP" sz="2800" dirty="0" smtClean="0"/>
          </a:p>
          <a:p>
            <a:pPr lvl="1">
              <a:buClr>
                <a:schemeClr val="tx1"/>
              </a:buClr>
            </a:pPr>
            <a:r>
              <a:rPr kumimoji="1" lang="ja-JP" altLang="en-US" sz="2800" dirty="0" smtClean="0"/>
              <a:t>それぞれのバリエーションでの探索空間の詳細を把握したい</a:t>
            </a:r>
            <a:endParaRPr kumimoji="1" lang="en-US" altLang="ja-JP" sz="2800" dirty="0" smtClean="0"/>
          </a:p>
          <a:p>
            <a:pPr lvl="1">
              <a:buClr>
                <a:schemeClr val="tx1"/>
              </a:buClr>
            </a:pPr>
            <a:endParaRPr lang="en-US" altLang="ja-JP" sz="2800" dirty="0" smtClean="0"/>
          </a:p>
          <a:p>
            <a:pPr lvl="1">
              <a:buClr>
                <a:schemeClr val="tx1"/>
              </a:buClr>
            </a:pPr>
            <a:r>
              <a:rPr kumimoji="1" lang="en-US" altLang="ja-JP" sz="2800" dirty="0" smtClean="0"/>
              <a:t>bound</a:t>
            </a:r>
            <a:r>
              <a:rPr kumimoji="1" lang="ja-JP" altLang="en-US" sz="2800" dirty="0" smtClean="0"/>
              <a:t>に加えて</a:t>
            </a:r>
            <a:r>
              <a:rPr lang="en-US" altLang="ja-JP" sz="2800" dirty="0" smtClean="0"/>
              <a:t>gain</a:t>
            </a:r>
            <a:r>
              <a:rPr lang="ja-JP" altLang="en-US" sz="2800" dirty="0" smtClean="0"/>
              <a:t>も考慮したより良い探索手法</a:t>
            </a:r>
            <a:endParaRPr kumimoji="1"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8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23805" y="2429691"/>
            <a:ext cx="3565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dirty="0" smtClean="0"/>
              <a:t>終わり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004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問題定義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グラフの分類問題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今回扱う学習モデルは、部分グラフの有無を特徴量とする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26913"/>
            <a:ext cx="4902200" cy="17394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49040" t="40693" r="21760" b="15843"/>
          <a:stretch/>
        </p:blipFill>
        <p:spPr>
          <a:xfrm>
            <a:off x="8784000" y="3276000"/>
            <a:ext cx="1426800" cy="7490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97280" y="251872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・教師</a:t>
            </a:r>
            <a:r>
              <a:rPr kumimoji="1" lang="ja-JP" altLang="en-US" dirty="0" smtClean="0"/>
              <a:t>データ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84000" y="251872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・入力データ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627094" y="4120622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C00000"/>
                </a:solidFill>
              </a:rPr>
              <a:t>+1</a:t>
            </a:r>
            <a:r>
              <a:rPr kumimoji="1" lang="en-US" altLang="ja-JP" sz="3200" dirty="0" smtClean="0"/>
              <a:t>?  </a:t>
            </a:r>
            <a:r>
              <a:rPr kumimoji="1" lang="ja-JP" altLang="en-US" sz="3200" dirty="0" smtClean="0"/>
              <a:t>　　</a:t>
            </a:r>
            <a:r>
              <a:rPr kumimoji="1" lang="en-US" altLang="ja-JP" sz="3200" dirty="0" smtClean="0">
                <a:solidFill>
                  <a:srgbClr val="0070C0"/>
                </a:solidFill>
              </a:rPr>
              <a:t>-1</a:t>
            </a:r>
            <a:r>
              <a:rPr kumimoji="1" lang="en-US" altLang="ja-JP" sz="3200" dirty="0" smtClean="0"/>
              <a:t>?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12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gBoost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gBoost</a:t>
            </a:r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Saigo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09]</a:t>
            </a:r>
          </a:p>
          <a:p>
            <a:pPr marL="201168" lvl="1" indent="0">
              <a:buNone/>
            </a:pPr>
            <a:r>
              <a:rPr lang="en-US" altLang="ja-JP" dirty="0"/>
              <a:t>	</a:t>
            </a:r>
            <a:r>
              <a:rPr lang="en-US" altLang="ja-JP" dirty="0" err="1" smtClean="0"/>
              <a:t>LPBoost</a:t>
            </a:r>
            <a:r>
              <a:rPr lang="en-US" altLang="ja-JP" dirty="0" smtClean="0"/>
              <a:t> </a:t>
            </a:r>
            <a:r>
              <a:rPr lang="en-US" altLang="ja-JP" dirty="0" smtClean="0"/>
              <a:t>[Demiriz 02</a:t>
            </a:r>
            <a:r>
              <a:rPr lang="en-US" altLang="ja-JP" dirty="0" smtClean="0"/>
              <a:t>]</a:t>
            </a:r>
            <a:r>
              <a:rPr lang="ja-JP" altLang="en-US" dirty="0" smtClean="0"/>
              <a:t>（</a:t>
            </a:r>
            <a:r>
              <a:rPr lang="ja-JP" altLang="en-US" dirty="0"/>
              <a:t>線形計画問題で定式化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	boosting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201168" lvl="1" indent="0">
              <a:buNone/>
            </a:pPr>
            <a:r>
              <a:rPr kumimoji="1" lang="en-US" altLang="ja-JP" dirty="0"/>
              <a:t>	</a:t>
            </a:r>
            <a:r>
              <a:rPr lang="ja-JP" altLang="en-US" dirty="0" smtClean="0"/>
              <a:t>とグラフデータ上の特徴探索を組み合わせた手法</a:t>
            </a:r>
            <a:endParaRPr lang="en-US" altLang="ja-JP" dirty="0" smtClean="0"/>
          </a:p>
          <a:p>
            <a:pPr marL="201168" lvl="1" indent="0">
              <a:buNone/>
            </a:pPr>
            <a:endParaRPr kumimoji="1" lang="en-US" altLang="ja-JP" dirty="0" smtClean="0"/>
          </a:p>
          <a:p>
            <a:pPr marL="201168" lvl="1" indent="0"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探索空間から特徴一つを選択し、それを</a:t>
            </a:r>
            <a:r>
              <a:rPr lang="ja-JP" altLang="en-US" dirty="0" smtClean="0"/>
              <a:t>用いて</a:t>
            </a:r>
            <a:endParaRPr lang="en-US" altLang="ja-JP" dirty="0" smtClean="0"/>
          </a:p>
          <a:p>
            <a:pPr marL="201168" lvl="1" indent="0"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弱学習機</a:t>
            </a:r>
            <a:r>
              <a:rPr lang="ja-JP" altLang="en-US" dirty="0" smtClean="0"/>
              <a:t>を構築し</a:t>
            </a:r>
            <a:r>
              <a:rPr lang="en-US" altLang="ja-JP" dirty="0" smtClean="0"/>
              <a:t> boosting </a:t>
            </a:r>
            <a:r>
              <a:rPr lang="ja-JP" altLang="en-US" dirty="0" smtClean="0"/>
              <a:t>を行う学習</a:t>
            </a:r>
            <a:r>
              <a:rPr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gBoost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の特徴探索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DFS Code Tree</a:t>
            </a:r>
            <a:r>
              <a:rPr lang="en-US" altLang="ja-JP" dirty="0"/>
              <a:t> </a:t>
            </a:r>
            <a:r>
              <a:rPr lang="ja-JP" altLang="en-US" dirty="0" smtClean="0"/>
              <a:t>と呼ばれる探索空間を利用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96917" y="2674133"/>
            <a:ext cx="6614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＊</a:t>
            </a:r>
            <a:r>
              <a:rPr lang="en-US" altLang="ja-JP" sz="2400" dirty="0" smtClean="0"/>
              <a:t>DFS Code Tree</a:t>
            </a:r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・探索</a:t>
            </a:r>
            <a:r>
              <a:rPr lang="ja-JP" altLang="en-US" sz="2400" dirty="0"/>
              <a:t>木の各ノード</a:t>
            </a:r>
            <a:r>
              <a:rPr lang="ja-JP" altLang="en-US" sz="2400" dirty="0" smtClean="0"/>
              <a:t>が部分</a:t>
            </a:r>
            <a:r>
              <a:rPr lang="ja-JP" altLang="en-US" sz="2400" dirty="0"/>
              <a:t>グラフを示す</a:t>
            </a:r>
            <a:endParaRPr lang="en-US" altLang="ja-JP" sz="2400" dirty="0"/>
          </a:p>
          <a:p>
            <a:r>
              <a:rPr kumimoji="1" lang="ja-JP" altLang="en-US" sz="2400" dirty="0" smtClean="0"/>
              <a:t>・子</a:t>
            </a:r>
            <a:r>
              <a:rPr kumimoji="1" lang="ja-JP" altLang="en-US" sz="2400" dirty="0"/>
              <a:t>ノードが親ノード</a:t>
            </a:r>
            <a:r>
              <a:rPr kumimoji="1" lang="ja-JP" altLang="en-US" sz="2400" dirty="0" smtClean="0"/>
              <a:t>の</a:t>
            </a:r>
            <a:r>
              <a:rPr kumimoji="1" lang="ja-JP" altLang="en-US" sz="2400" dirty="0" smtClean="0"/>
              <a:t>拡大</a:t>
            </a:r>
            <a:r>
              <a:rPr kumimoji="1" lang="ja-JP" altLang="en-US" sz="2400" dirty="0" smtClean="0"/>
              <a:t>グラフ</a:t>
            </a:r>
            <a:r>
              <a:rPr kumimoji="1" lang="ja-JP" altLang="en-US" sz="2400" dirty="0"/>
              <a:t>と</a:t>
            </a:r>
            <a:r>
              <a:rPr kumimoji="1" lang="ja-JP" altLang="en-US" sz="2400" dirty="0" smtClean="0"/>
              <a:t>なる</a:t>
            </a:r>
            <a:endParaRPr kumimoji="1" lang="en-US" altLang="ja-JP" sz="2400" dirty="0"/>
          </a:p>
          <a:p>
            <a:r>
              <a:rPr kumimoji="1" lang="ja-JP" altLang="en-US" sz="2400" dirty="0" smtClean="0"/>
              <a:t>・入力グラフに対する全部分グラフを網羅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・同型判定を行うため同じ部分グラフが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　違う場所に出てくることはない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・辞書順最小のものを残すため</a:t>
            </a:r>
            <a:endParaRPr kumimoji="1" lang="en-US" altLang="ja-JP" sz="2400" dirty="0"/>
          </a:p>
          <a:p>
            <a:r>
              <a:rPr kumimoji="1" lang="ja-JP" altLang="en-US" sz="2400" dirty="0" smtClean="0"/>
              <a:t>　木全体が左寄り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11" y="3022846"/>
            <a:ext cx="3962400" cy="2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gBoost</a:t>
            </a:r>
            <a:r>
              <a:rPr lang="en-US" altLang="ja-JP" dirty="0" smtClean="0"/>
              <a:t> </a:t>
            </a:r>
            <a:r>
              <a:rPr lang="ja-JP" altLang="en-US" dirty="0"/>
              <a:t>の特徴探索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kumimoji="1" lang="ja-JP" altLang="en-US" dirty="0" smtClean="0"/>
              <a:t>前述の</a:t>
            </a:r>
            <a:r>
              <a:rPr kumimoji="1" lang="en-US" altLang="ja-JP" dirty="0" smtClean="0"/>
              <a:t> DFS Code Tree </a:t>
            </a:r>
            <a:r>
              <a:rPr kumimoji="1" lang="ja-JP" altLang="en-US" dirty="0" smtClean="0"/>
              <a:t>を深さ優先的に探索</a:t>
            </a:r>
            <a:endParaRPr kumimoji="1" lang="en-US" altLang="ja-JP" dirty="0" smtClean="0"/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ja-JP" altLang="en-US" dirty="0" smtClean="0"/>
              <a:t>各ノードで評価値（</a:t>
            </a:r>
            <a:r>
              <a:rPr lang="en-US" altLang="ja-JP" dirty="0" smtClean="0"/>
              <a:t>gain</a:t>
            </a:r>
            <a:r>
              <a:rPr lang="ja-JP" altLang="en-US" dirty="0" smtClean="0"/>
              <a:t>）を計算し</a:t>
            </a:r>
            <a:r>
              <a:rPr lang="ja-JP" altLang="en-US" dirty="0" smtClean="0"/>
              <a:t>、弱学習機に</a:t>
            </a:r>
            <a:r>
              <a:rPr lang="ja-JP" altLang="en-US" dirty="0" smtClean="0"/>
              <a:t>最適</a:t>
            </a:r>
            <a:r>
              <a:rPr lang="ja-JP" altLang="en-US" dirty="0" smtClean="0"/>
              <a:t>な特徴</a:t>
            </a:r>
            <a:r>
              <a:rPr lang="ja-JP" altLang="en-US" dirty="0" smtClean="0"/>
              <a:t>（部分グラフ）</a:t>
            </a:r>
            <a:r>
              <a:rPr lang="ja-JP" altLang="en-US" dirty="0" smtClean="0"/>
              <a:t>を１つ見つける</a:t>
            </a:r>
            <a:endParaRPr lang="en-US" altLang="ja-JP" dirty="0" smtClean="0"/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kumimoji="1" lang="en-US" altLang="ja-JP" dirty="0" smtClean="0"/>
              <a:t>DFS Code Tree </a:t>
            </a:r>
            <a:r>
              <a:rPr kumimoji="1" lang="ja-JP" altLang="en-US" dirty="0" smtClean="0"/>
              <a:t>の性質上、現探索ノードの子孫ノード</a:t>
            </a:r>
            <a:r>
              <a:rPr lang="ja-JP" altLang="en-US" dirty="0" smtClean="0"/>
              <a:t>における評価値の上限（</a:t>
            </a:r>
            <a:r>
              <a:rPr lang="en-US" altLang="ja-JP" dirty="0" smtClean="0"/>
              <a:t>bound</a:t>
            </a:r>
            <a:r>
              <a:rPr lang="ja-JP" altLang="en-US" dirty="0" smtClean="0"/>
              <a:t>）が計算可能</a:t>
            </a:r>
            <a:endParaRPr lang="en-US" altLang="ja-JP" dirty="0" smtClean="0"/>
          </a:p>
          <a:p>
            <a:pPr marL="201168" lvl="1" indent="0">
              <a:buClr>
                <a:schemeClr val="tx1"/>
              </a:buClr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→　上限値（</a:t>
            </a:r>
            <a:r>
              <a:rPr lang="en-US" altLang="ja-JP" dirty="0" smtClean="0"/>
              <a:t>bound</a:t>
            </a:r>
            <a:r>
              <a:rPr lang="ja-JP" altLang="en-US" dirty="0" smtClean="0"/>
              <a:t>）を用いた安全な枝刈りが可能</a:t>
            </a:r>
            <a:endParaRPr lang="en-US" altLang="ja-JP" dirty="0" smtClean="0"/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ja-JP" altLang="en-US" dirty="0" smtClean="0"/>
              <a:t>枝刈りを利用した“</a:t>
            </a:r>
            <a:r>
              <a:rPr lang="ja-JP" altLang="en-US" dirty="0" smtClean="0">
                <a:solidFill>
                  <a:srgbClr val="C00000"/>
                </a:solidFill>
              </a:rPr>
              <a:t>全探索</a:t>
            </a:r>
            <a:r>
              <a:rPr lang="ja-JP" altLang="en-US" dirty="0" smtClean="0"/>
              <a:t>”</a:t>
            </a:r>
            <a:endParaRPr lang="en-US" altLang="ja-JP" dirty="0" smtClean="0"/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私の研究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C00000"/>
                </a:solidFill>
              </a:rPr>
              <a:t>全</a:t>
            </a:r>
            <a:r>
              <a:rPr kumimoji="1" lang="ja-JP" altLang="en-US" dirty="0" smtClean="0">
                <a:solidFill>
                  <a:srgbClr val="C00000"/>
                </a:solidFill>
              </a:rPr>
              <a:t>探索</a:t>
            </a:r>
            <a:r>
              <a:rPr lang="ja-JP" altLang="en-US" dirty="0" smtClean="0"/>
              <a:t>（</a:t>
            </a:r>
            <a:r>
              <a:rPr lang="ja-JP" altLang="en-US" dirty="0" smtClean="0"/>
              <a:t>既存手法</a:t>
            </a:r>
            <a:r>
              <a:rPr lang="ja-JP" altLang="en-US" dirty="0" smtClean="0"/>
              <a:t>）</a:t>
            </a:r>
            <a:r>
              <a:rPr lang="ja-JP" altLang="en-US" dirty="0" smtClean="0"/>
              <a:t>だ</a:t>
            </a:r>
            <a:r>
              <a:rPr lang="ja-JP" altLang="en-US" dirty="0" smtClean="0"/>
              <a:t>と、探索範囲が広い</a:t>
            </a:r>
            <a:endParaRPr lang="en-US" altLang="ja-JP" dirty="0" smtClean="0"/>
          </a:p>
          <a:p>
            <a:r>
              <a:rPr kumimoji="1" lang="ja-JP" altLang="en-US" dirty="0" smtClean="0"/>
              <a:t>場合によっては、全く終わらない</a:t>
            </a:r>
            <a:endParaRPr kumimoji="1" lang="en-US" altLang="ja-JP" dirty="0" smtClean="0"/>
          </a:p>
          <a:p>
            <a:r>
              <a:rPr lang="ja-JP" altLang="en-US" dirty="0" smtClean="0"/>
              <a:t>↓</a:t>
            </a:r>
            <a:endParaRPr lang="en-US" altLang="ja-JP" dirty="0" smtClean="0"/>
          </a:p>
          <a:p>
            <a:r>
              <a:rPr kumimoji="1" lang="ja-JP" altLang="en-US" dirty="0" smtClean="0"/>
              <a:t>厳密にやる必要ってあるの？</a:t>
            </a:r>
            <a:endParaRPr kumimoji="1" lang="en-US" altLang="ja-JP" dirty="0" smtClean="0"/>
          </a:p>
          <a:p>
            <a:r>
              <a:rPr lang="ja-JP" altLang="en-US" dirty="0" smtClean="0"/>
              <a:t>適度にサボって高速化したい！！</a:t>
            </a:r>
            <a:r>
              <a:rPr lang="en-US" altLang="ja-JP" dirty="0" smtClean="0"/>
              <a:t>		</a:t>
            </a:r>
          </a:p>
          <a:p>
            <a:r>
              <a:rPr lang="ja-JP" altLang="en-US" dirty="0" smtClean="0"/>
              <a:t>（でも精度</a:t>
            </a:r>
            <a:r>
              <a:rPr lang="ja-JP" altLang="en-US" dirty="0" smtClean="0"/>
              <a:t>は落としたくない！）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67453" y="4180113"/>
            <a:ext cx="277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>
                <a:solidFill>
                  <a:srgbClr val="C00000"/>
                </a:solidFill>
              </a:rPr>
              <a:t>randomize </a:t>
            </a:r>
            <a:endParaRPr kumimoji="1" lang="ja-JP" altLang="en-US" sz="4000" dirty="0">
              <a:solidFill>
                <a:srgbClr val="C00000"/>
              </a:solidFill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7550331" y="4272799"/>
            <a:ext cx="1214846" cy="52251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5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確率的降下を用いる３つの提案手法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kumimoji="1"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/>
              <a:t>均一乱数法</a:t>
            </a:r>
            <a:endParaRPr kumimoji="1"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lang="en-US" altLang="ja-JP" dirty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altLang="ja-JP" dirty="0" smtClean="0"/>
              <a:t>support </a:t>
            </a:r>
            <a:r>
              <a:rPr lang="ja-JP" altLang="en-US" dirty="0" smtClean="0"/>
              <a:t>を考慮</a:t>
            </a:r>
            <a:endParaRPr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kumimoji="1" lang="en-US" altLang="ja-JP" dirty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en-US" altLang="ja-JP" dirty="0" smtClean="0"/>
              <a:t>bound </a:t>
            </a:r>
            <a:r>
              <a:rPr kumimoji="1" lang="ja-JP" altLang="en-US" dirty="0" smtClean="0"/>
              <a:t>を考慮</a:t>
            </a:r>
            <a:endParaRPr kumimoji="1" lang="en-US" altLang="ja-JP" dirty="0" smtClean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lang="en-US" altLang="ja-JP" dirty="0"/>
          </a:p>
          <a:p>
            <a:pPr marL="715518" lvl="1" indent="-514350">
              <a:buClr>
                <a:schemeClr val="tx1"/>
              </a:buClr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3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/楕円 40"/>
          <p:cNvSpPr/>
          <p:nvPr/>
        </p:nvSpPr>
        <p:spPr>
          <a:xfrm>
            <a:off x="8653018" y="4515258"/>
            <a:ext cx="432000" cy="432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均一乱数法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15518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ja-JP" altLang="en-US" sz="2800" dirty="0" smtClean="0"/>
                  <a:t>ルートから子を１つランダムに選択していき、下れるところまで下る（</a:t>
                </a:r>
                <a:r>
                  <a:rPr lang="ja-JP" altLang="en-US" sz="2800" dirty="0" smtClean="0"/>
                  <a:t>この１回の動作を</a:t>
                </a:r>
                <a:r>
                  <a:rPr lang="en-US" altLang="ja-JP" sz="2800" dirty="0" smtClean="0"/>
                  <a:t> </a:t>
                </a:r>
                <a:r>
                  <a:rPr lang="ja-JP" altLang="en-US" sz="2800" dirty="0" smtClean="0"/>
                  <a:t>１</a:t>
                </a:r>
                <a:r>
                  <a:rPr lang="en-US" altLang="ja-JP" sz="2800" dirty="0" smtClean="0"/>
                  <a:t> </a:t>
                </a:r>
                <a:r>
                  <a:rPr lang="en-US" altLang="ja-JP" sz="2800" dirty="0" smtClean="0"/>
                  <a:t>flow </a:t>
                </a:r>
                <a:r>
                  <a:rPr lang="ja-JP" altLang="en-US" sz="2800" dirty="0" smtClean="0"/>
                  <a:t>と</a:t>
                </a:r>
                <a:r>
                  <a:rPr lang="ja-JP" altLang="en-US" sz="2800" dirty="0" smtClean="0"/>
                  <a:t>呼ぶ）</a:t>
                </a:r>
                <a:endParaRPr lang="en-US" altLang="ja-JP" sz="2800" dirty="0" smtClean="0"/>
              </a:p>
              <a:p>
                <a:pPr marL="715518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altLang="ja-JP" sz="2800" dirty="0" smtClean="0"/>
                  <a:t>flow</a:t>
                </a:r>
                <a:r>
                  <a:rPr lang="en-US" altLang="ja-JP" sz="2800" dirty="0"/>
                  <a:t> </a:t>
                </a:r>
                <a:r>
                  <a:rPr lang="ja-JP" altLang="en-US" sz="2800" dirty="0" smtClean="0"/>
                  <a:t>を</a:t>
                </a:r>
                <a:r>
                  <a:rPr lang="en-US" altLang="ja-JP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ja-JP" sz="2800" dirty="0" smtClean="0"/>
                  <a:t> </a:t>
                </a:r>
                <a:r>
                  <a:rPr lang="ja-JP" altLang="en-US" sz="2800" dirty="0" smtClean="0"/>
                  <a:t>本流し</a:t>
                </a:r>
                <a:r>
                  <a:rPr lang="ja-JP" altLang="en-US" sz="2800" dirty="0" smtClean="0"/>
                  <a:t>、全</a:t>
                </a:r>
                <a:r>
                  <a:rPr lang="en-US" altLang="ja-JP" sz="2800" dirty="0" smtClean="0"/>
                  <a:t>flow</a:t>
                </a:r>
                <a:r>
                  <a:rPr lang="ja-JP" altLang="en-US" sz="2800" dirty="0" smtClean="0"/>
                  <a:t>の中で最適な特徴１つを学習に利用</a:t>
                </a:r>
                <a:endParaRPr lang="en-US" altLang="ja-JP" sz="2800" dirty="0" smtClean="0"/>
              </a:p>
              <a:p>
                <a:pPr marL="715518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ja-JP" altLang="en-US" sz="2800" dirty="0" smtClean="0"/>
                  <a:t>以上を繰り返すことで学習モデルを構築</a:t>
                </a:r>
                <a:endParaRPr lang="en-US" altLang="ja-JP" sz="2800" dirty="0" smtClean="0"/>
              </a:p>
              <a:p>
                <a:endParaRPr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2" t="-25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6" name="図形グループ 25"/>
          <p:cNvGrpSpPr/>
          <p:nvPr/>
        </p:nvGrpSpPr>
        <p:grpSpPr>
          <a:xfrm>
            <a:off x="1197627" y="4113481"/>
            <a:ext cx="4027516" cy="1757531"/>
            <a:chOff x="2804359" y="3454549"/>
            <a:chExt cx="5100722" cy="2123814"/>
          </a:xfrm>
        </p:grpSpPr>
        <p:sp>
          <p:nvSpPr>
            <p:cNvPr id="5" name="円/楕円 4"/>
            <p:cNvSpPr/>
            <p:nvPr/>
          </p:nvSpPr>
          <p:spPr>
            <a:xfrm>
              <a:off x="5464629" y="3454549"/>
              <a:ext cx="570411" cy="5688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4942114" y="4492319"/>
              <a:ext cx="570411" cy="5688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3799114" y="4492319"/>
              <a:ext cx="570411" cy="5688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6085114" y="4492320"/>
              <a:ext cx="570411" cy="5688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7228114" y="4492319"/>
              <a:ext cx="570411" cy="56881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/>
            <p:cNvCxnSpPr>
              <a:stCxn id="5" idx="3"/>
              <a:endCxn id="7" idx="7"/>
            </p:cNvCxnSpPr>
            <p:nvPr/>
          </p:nvCxnSpPr>
          <p:spPr>
            <a:xfrm flipH="1">
              <a:off x="4285990" y="3940060"/>
              <a:ext cx="1262174" cy="635559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>
              <a:stCxn id="5" idx="4"/>
              <a:endCxn id="6" idx="0"/>
            </p:cNvCxnSpPr>
            <p:nvPr/>
          </p:nvCxnSpPr>
          <p:spPr>
            <a:xfrm flipH="1">
              <a:off x="5227320" y="4023360"/>
              <a:ext cx="522515" cy="468959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>
              <a:stCxn id="5" idx="4"/>
              <a:endCxn id="8" idx="0"/>
            </p:cNvCxnSpPr>
            <p:nvPr/>
          </p:nvCxnSpPr>
          <p:spPr>
            <a:xfrm>
              <a:off x="5749835" y="4023360"/>
              <a:ext cx="620485" cy="46896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>
              <a:stCxn id="5" idx="5"/>
              <a:endCxn id="9" idx="1"/>
            </p:cNvCxnSpPr>
            <p:nvPr/>
          </p:nvCxnSpPr>
          <p:spPr>
            <a:xfrm>
              <a:off x="5951505" y="3940060"/>
              <a:ext cx="1360144" cy="635559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2804359" y="51923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u="sng" dirty="0" smtClean="0"/>
                <a:t>確率</a:t>
              </a:r>
              <a:endParaRPr kumimoji="1" lang="ja-JP" altLang="en-US" u="sng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771739" y="520903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0.25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152606" y="520903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mtClean="0"/>
                <a:t>0.25</a:t>
              </a:r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917077" y="520903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mtClean="0"/>
                <a:t>0.25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311649" y="520539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mtClean="0"/>
                <a:t>0.25</a:t>
              </a:r>
              <a:endParaRPr kumimoji="1" lang="ja-JP" altLang="en-US" dirty="0"/>
            </a:p>
          </p:txBody>
        </p:sp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22" y="3780019"/>
            <a:ext cx="4152900" cy="225042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69" y="3780019"/>
            <a:ext cx="4158053" cy="2250423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32" y="3780019"/>
            <a:ext cx="4160190" cy="225042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932" y="3780019"/>
            <a:ext cx="4160190" cy="22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レトロスペクト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4332</TotalTime>
  <Words>603</Words>
  <Application>Microsoft Macintosh PowerPoint</Application>
  <PresentationFormat>ワイド画面</PresentationFormat>
  <Paragraphs>214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Calibri</vt:lpstr>
      <vt:lpstr>Calibri Light</vt:lpstr>
      <vt:lpstr>Cambria Math</vt:lpstr>
      <vt:lpstr>Mangal</vt:lpstr>
      <vt:lpstr>ＭＳ Ｐゴシック</vt:lpstr>
      <vt:lpstr>Yu Gothic</vt:lpstr>
      <vt:lpstr>Arial</vt:lpstr>
      <vt:lpstr>レトロスペクト</vt:lpstr>
      <vt:lpstr>卒業研究 　randomized gBoost</vt:lpstr>
      <vt:lpstr>目次</vt:lpstr>
      <vt:lpstr>問題定義</vt:lpstr>
      <vt:lpstr>gBoost</vt:lpstr>
      <vt:lpstr>gBoost の特徴探索</vt:lpstr>
      <vt:lpstr>gBoost の特徴探索</vt:lpstr>
      <vt:lpstr>私の研究</vt:lpstr>
      <vt:lpstr>確率的降下を用いる３つの提案手法</vt:lpstr>
      <vt:lpstr>均一乱数法</vt:lpstr>
      <vt:lpstr>均一乱数法</vt:lpstr>
      <vt:lpstr>均一乱数法</vt:lpstr>
      <vt:lpstr>support を考慮</vt:lpstr>
      <vt:lpstr>support を考慮</vt:lpstr>
      <vt:lpstr>support を考慮</vt:lpstr>
      <vt:lpstr>bound を考慮</vt:lpstr>
      <vt:lpstr>bound を考慮</vt:lpstr>
      <vt:lpstr>実験（仮）</vt:lpstr>
      <vt:lpstr>精度比較（ACC）</vt:lpstr>
      <vt:lpstr>探索ノード数比較</vt:lpstr>
      <vt:lpstr>探索ノード数比較</vt:lpstr>
      <vt:lpstr>training acc</vt:lpstr>
      <vt:lpstr>今後の展望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卒業研究</dc:title>
  <dc:creator>瀧川一学</dc:creator>
  <cp:lastModifiedBy>瀧川一学</cp:lastModifiedBy>
  <cp:revision>78</cp:revision>
  <cp:lastPrinted>2017-11-09T05:52:30Z</cp:lastPrinted>
  <dcterms:created xsi:type="dcterms:W3CDTF">2017-11-06T06:52:40Z</dcterms:created>
  <dcterms:modified xsi:type="dcterms:W3CDTF">2017-11-09T07:23:33Z</dcterms:modified>
</cp:coreProperties>
</file>